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3" r:id="rId8"/>
    <p:sldId id="264" r:id="rId9"/>
    <p:sldId id="265" r:id="rId10"/>
    <p:sldId id="266" r:id="rId11"/>
    <p:sldId id="267" r:id="rId12"/>
    <p:sldId id="268" r:id="rId13"/>
  </p:sldIdLst>
  <p:sldSz cx="12192000" cy="6858000"/>
  <p:notesSz cx="6858000" cy="9144000"/>
  <p:defaultTextStyle>
    <a:defPPr>
      <a:defRPr lang="sr-Latn-R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4" autoAdjust="0"/>
    <p:restoredTop sz="94660"/>
  </p:normalViewPr>
  <p:slideViewPr>
    <p:cSldViewPr snapToGrid="0">
      <p:cViewPr varScale="1">
        <p:scale>
          <a:sx n="92" d="100"/>
          <a:sy n="92" d="100"/>
        </p:scale>
        <p:origin x="498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slaj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r-HR" smtClean="0"/>
              <a:t>Uredite stil podnaslova matrice</a:t>
            </a:r>
            <a:endParaRPr lang="hr-HR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ABF014-7367-4FE3-B28B-FAC481398E0B}" type="datetimeFigureOut">
              <a:rPr lang="hr-HR" smtClean="0"/>
              <a:t>18.2.2021.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DD1AB7-68AC-40E4-AFC0-AFABF510662B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7456231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okomit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okomitog teksta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ABF014-7367-4FE3-B28B-FAC481398E0B}" type="datetimeFigureOut">
              <a:rPr lang="hr-HR" smtClean="0"/>
              <a:t>18.2.2021.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DD1AB7-68AC-40E4-AFC0-AFABF510662B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3344920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Okomit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komiti naslov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okomitog teksta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ABF014-7367-4FE3-B28B-FAC481398E0B}" type="datetimeFigureOut">
              <a:rPr lang="hr-HR" smtClean="0"/>
              <a:t>18.2.2021.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DD1AB7-68AC-40E4-AFC0-AFABF510662B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8517050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ABF014-7367-4FE3-B28B-FAC481398E0B}" type="datetimeFigureOut">
              <a:rPr lang="hr-HR" smtClean="0"/>
              <a:t>18.2.2021.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DD1AB7-68AC-40E4-AFC0-AFABF510662B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2034152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aglavlje sekci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ABF014-7367-4FE3-B28B-FAC481398E0B}" type="datetimeFigureOut">
              <a:rPr lang="hr-HR" smtClean="0"/>
              <a:t>18.2.2021.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DD1AB7-68AC-40E4-AFC0-AFABF510662B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2607193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sadržaja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sadržaja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5" name="Rezervirano mjesto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ABF014-7367-4FE3-B28B-FAC481398E0B}" type="datetimeFigureOut">
              <a:rPr lang="hr-HR" smtClean="0"/>
              <a:t>18.2.2021.</a:t>
            </a:fld>
            <a:endParaRPr lang="hr-HR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DD1AB7-68AC-40E4-AFC0-AFABF510662B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8964246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Usporedb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4" name="Rezervirano mjesto sadržaja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5" name="Rezervirano mjesto teksta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6" name="Rezervirano mjesto sadržaja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7" name="Rezervirano mjesto datum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ABF014-7367-4FE3-B28B-FAC481398E0B}" type="datetimeFigureOut">
              <a:rPr lang="hr-HR" smtClean="0"/>
              <a:t>18.2.2021.</a:t>
            </a:fld>
            <a:endParaRPr lang="hr-HR"/>
          </a:p>
        </p:txBody>
      </p:sp>
      <p:sp>
        <p:nvSpPr>
          <p:cNvPr id="8" name="Rezervirano mjesto podnožj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9" name="Rezervirano mjesto broja slajd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DD1AB7-68AC-40E4-AFC0-AFABF510662B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41161020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datum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ABF014-7367-4FE3-B28B-FAC481398E0B}" type="datetimeFigureOut">
              <a:rPr lang="hr-HR" smtClean="0"/>
              <a:t>18.2.2021.</a:t>
            </a:fld>
            <a:endParaRPr lang="hr-HR"/>
          </a:p>
        </p:txBody>
      </p:sp>
      <p:sp>
        <p:nvSpPr>
          <p:cNvPr id="4" name="Rezervirano mjesto podnožj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Rezervirano mjesto broja slajd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DD1AB7-68AC-40E4-AFC0-AFABF510662B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918212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datum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ABF014-7367-4FE3-B28B-FAC481398E0B}" type="datetimeFigureOut">
              <a:rPr lang="hr-HR" smtClean="0"/>
              <a:t>18.2.2021.</a:t>
            </a:fld>
            <a:endParaRPr lang="hr-HR"/>
          </a:p>
        </p:txBody>
      </p:sp>
      <p:sp>
        <p:nvSpPr>
          <p:cNvPr id="3" name="Rezervirano mjesto podnožj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DD1AB7-68AC-40E4-AFC0-AFABF510662B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5448830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Sadržaj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teksta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5" name="Rezervirano mjesto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ABF014-7367-4FE3-B28B-FAC481398E0B}" type="datetimeFigureOut">
              <a:rPr lang="hr-HR" smtClean="0"/>
              <a:t>18.2.2021.</a:t>
            </a:fld>
            <a:endParaRPr lang="hr-HR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DD1AB7-68AC-40E4-AFC0-AFABF510662B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8130360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slike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r-HR"/>
          </a:p>
        </p:txBody>
      </p:sp>
      <p:sp>
        <p:nvSpPr>
          <p:cNvPr id="4" name="Rezervirano mjesto teksta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5" name="Rezervirano mjesto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ABF014-7367-4FE3-B28B-FAC481398E0B}" type="datetimeFigureOut">
              <a:rPr lang="hr-HR" smtClean="0"/>
              <a:t>18.2.2021.</a:t>
            </a:fld>
            <a:endParaRPr lang="hr-HR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DD1AB7-68AC-40E4-AFC0-AFABF510662B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036701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naslova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ABF014-7367-4FE3-B28B-FAC481398E0B}" type="datetimeFigureOut">
              <a:rPr lang="hr-HR" smtClean="0"/>
              <a:t>18.2.2021.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6DD1AB7-68AC-40E4-AFC0-AFABF510662B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8341523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r-Latn-R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7Mb1ouBCr3Y" TargetMode="Externa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1023302" y="813052"/>
            <a:ext cx="9144000" cy="2387600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hr-HR" sz="8800" b="1" dirty="0" smtClean="0"/>
              <a:t>Govor mog mjesta i mjesto </a:t>
            </a:r>
            <a:r>
              <a:rPr lang="hr-HR" sz="8800" b="1" dirty="0" err="1" smtClean="0"/>
              <a:t>Ivanovci</a:t>
            </a:r>
            <a:endParaRPr lang="hr-HR" sz="8800" b="1" dirty="0"/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1548083" y="3991576"/>
            <a:ext cx="8094438" cy="1655762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/>
          <a:lstStyle/>
          <a:p>
            <a:r>
              <a:rPr lang="hr-HR" dirty="0" smtClean="0">
                <a:latin typeface="Arial Black" panose="020B0A04020102020204" pitchFamily="34" charset="0"/>
              </a:rPr>
              <a:t>Izradila : Marta </a:t>
            </a:r>
            <a:r>
              <a:rPr lang="hr-HR" dirty="0" smtClean="0">
                <a:latin typeface="Arial Black" panose="020B0A04020102020204" pitchFamily="34" charset="0"/>
              </a:rPr>
              <a:t>Dorić</a:t>
            </a:r>
          </a:p>
          <a:p>
            <a:r>
              <a:rPr lang="hr-HR" dirty="0" smtClean="0">
                <a:latin typeface="Arial Black" panose="020B0A04020102020204" pitchFamily="34" charset="0"/>
              </a:rPr>
              <a:t>4. </a:t>
            </a:r>
            <a:r>
              <a:rPr lang="hr-HR" dirty="0">
                <a:latin typeface="Arial Black" panose="020B0A04020102020204" pitchFamily="34" charset="0"/>
              </a:rPr>
              <a:t>i</a:t>
            </a:r>
            <a:r>
              <a:rPr lang="hr-HR" dirty="0" smtClean="0">
                <a:latin typeface="Arial Black" panose="020B0A04020102020204" pitchFamily="34" charset="0"/>
              </a:rPr>
              <a:t> razred</a:t>
            </a:r>
            <a:endParaRPr lang="hr-HR" dirty="0"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001003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765463" y="94816"/>
            <a:ext cx="10515600" cy="1325563"/>
          </a:xfrm>
          <a:solidFill>
            <a:schemeClr val="accent2">
              <a:lumMod val="60000"/>
              <a:lumOff val="40000"/>
            </a:schemeClr>
          </a:solidFill>
        </p:spPr>
        <p:txBody>
          <a:bodyPr/>
          <a:lstStyle/>
          <a:p>
            <a:r>
              <a:rPr lang="hr-HR" dirty="0" smtClean="0"/>
              <a:t>Smotra „Selo moje </a:t>
            </a:r>
            <a:r>
              <a:rPr lang="hr-HR" dirty="0" err="1" smtClean="0"/>
              <a:t>belo</a:t>
            </a:r>
            <a:r>
              <a:rPr lang="hr-HR" dirty="0" smtClean="0"/>
              <a:t>”</a:t>
            </a: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765463" y="1420379"/>
            <a:ext cx="10515600" cy="4351338"/>
          </a:xfrm>
          <a:solidFill>
            <a:schemeClr val="accent2">
              <a:lumMod val="60000"/>
              <a:lumOff val="40000"/>
            </a:schemeClr>
          </a:solidFill>
        </p:spPr>
        <p:txBody>
          <a:bodyPr/>
          <a:lstStyle/>
          <a:p>
            <a:r>
              <a:rPr lang="hr-HR" dirty="0" smtClean="0"/>
              <a:t>Kako je došlo do naziva naše tradicionalne smotre folklora „Selo moje </a:t>
            </a:r>
            <a:r>
              <a:rPr lang="hr-HR" dirty="0" err="1" smtClean="0"/>
              <a:t>belo</a:t>
            </a:r>
            <a:r>
              <a:rPr lang="hr-HR" dirty="0" smtClean="0"/>
              <a:t>”?</a:t>
            </a:r>
          </a:p>
          <a:p>
            <a:endParaRPr lang="hr-HR" dirty="0"/>
          </a:p>
          <a:p>
            <a:r>
              <a:rPr lang="hr-HR" dirty="0" smtClean="0"/>
              <a:t>Smotra je dobila ime „Selo moje </a:t>
            </a:r>
            <a:r>
              <a:rPr lang="hr-HR" dirty="0" err="1" smtClean="0"/>
              <a:t>belo</a:t>
            </a:r>
            <a:r>
              <a:rPr lang="hr-HR" dirty="0" smtClean="0"/>
              <a:t>” jer su nekada u </a:t>
            </a:r>
            <a:r>
              <a:rPr lang="hr-HR" dirty="0" err="1" smtClean="0"/>
              <a:t>Ivanovcima</a:t>
            </a:r>
            <a:r>
              <a:rPr lang="hr-HR" dirty="0" smtClean="0"/>
              <a:t> bile </a:t>
            </a:r>
            <a:r>
              <a:rPr lang="hr-HR" dirty="0" err="1" smtClean="0"/>
              <a:t>staroverske</a:t>
            </a:r>
            <a:r>
              <a:rPr lang="hr-HR" dirty="0" smtClean="0"/>
              <a:t> kuće koje su bile okrečene u bijelo, a nije bilo cesta nego je bila prašina na cestama, pa se prašina dizala i sjedala na krovove i onda su i krovovi bili bijeli.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5910573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8200" y="656071"/>
            <a:ext cx="10515600" cy="1325563"/>
          </a:xfrm>
          <a:solidFill>
            <a:schemeClr val="accent2">
              <a:lumMod val="60000"/>
              <a:lumOff val="40000"/>
            </a:schemeClr>
          </a:solidFill>
        </p:spPr>
        <p:txBody>
          <a:bodyPr>
            <a:normAutofit/>
          </a:bodyPr>
          <a:lstStyle/>
          <a:p>
            <a:r>
              <a:rPr lang="hr-HR" sz="3600" b="1" dirty="0" smtClean="0"/>
              <a:t>Prva Smotra folklora „Selo moje </a:t>
            </a:r>
            <a:r>
              <a:rPr lang="hr-HR" sz="3600" b="1" dirty="0" err="1" smtClean="0"/>
              <a:t>belo</a:t>
            </a:r>
            <a:r>
              <a:rPr lang="hr-HR" sz="3600" b="1" smtClean="0"/>
              <a:t>” 2006. </a:t>
            </a:r>
            <a:r>
              <a:rPr lang="hr-HR" sz="3600" b="1" dirty="0" smtClean="0"/>
              <a:t>godine</a:t>
            </a:r>
            <a:br>
              <a:rPr lang="hr-HR" sz="3600" b="1" dirty="0" smtClean="0"/>
            </a:br>
            <a:r>
              <a:rPr lang="hr-HR" sz="3600" b="1" dirty="0" smtClean="0"/>
              <a:t>- održana je na prostoru gdje se sada nalazi naša škola</a:t>
            </a:r>
            <a:endParaRPr lang="hr-HR" sz="3600" b="1" dirty="0"/>
          </a:p>
        </p:txBody>
      </p:sp>
      <p:pic>
        <p:nvPicPr>
          <p:cNvPr id="5122" name="Picture 2" descr="Opis fotografije nije dostupan.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2116571"/>
            <a:ext cx="5801784" cy="4351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Opis fotografije nije dostupan.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4216" y="2116571"/>
            <a:ext cx="5801784" cy="4351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710017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633845" y="666461"/>
            <a:ext cx="10782300" cy="5277139"/>
          </a:xfrm>
          <a:solidFill>
            <a:schemeClr val="accent2">
              <a:lumMod val="60000"/>
              <a:lumOff val="40000"/>
            </a:schemeClr>
          </a:solidFill>
          <a:ln>
            <a:solidFill>
              <a:schemeClr val="accent2"/>
            </a:solidFill>
          </a:ln>
          <a:effectLst/>
        </p:spPr>
        <p:txBody>
          <a:bodyPr>
            <a:normAutofit/>
          </a:bodyPr>
          <a:lstStyle/>
          <a:p>
            <a:r>
              <a:rPr lang="hr-HR" sz="3600" b="1" dirty="0" smtClean="0">
                <a:solidFill>
                  <a:schemeClr val="accent2">
                    <a:lumMod val="60000"/>
                    <a:lumOff val="40000"/>
                  </a:schemeClr>
                </a:solidFill>
                <a:hlinkClick r:id="rId2"/>
              </a:rPr>
              <a:t>Hvala vam na vašoj pažnji, nadam se da vam je bilo zanimljivo.</a:t>
            </a:r>
            <a:br>
              <a:rPr lang="hr-HR" sz="3600" b="1" dirty="0" smtClean="0">
                <a:solidFill>
                  <a:schemeClr val="accent2">
                    <a:lumMod val="60000"/>
                    <a:lumOff val="40000"/>
                  </a:schemeClr>
                </a:solidFill>
                <a:hlinkClick r:id="rId2"/>
              </a:rPr>
            </a:br>
            <a:r>
              <a:rPr lang="hr-HR" sz="3600" b="1" dirty="0" smtClean="0">
                <a:solidFill>
                  <a:schemeClr val="accent2">
                    <a:lumMod val="60000"/>
                    <a:lumOff val="40000"/>
                  </a:schemeClr>
                </a:solidFill>
                <a:hlinkClick r:id="rId2"/>
              </a:rPr>
              <a:t>U nastavku možemo malo pogledati video snimku sa 1. smotre folklora.</a:t>
            </a:r>
            <a:r>
              <a:rPr lang="hr-HR" sz="1800" dirty="0">
                <a:hlinkClick r:id="rId2"/>
              </a:rPr>
              <a:t/>
            </a:r>
            <a:br>
              <a:rPr lang="hr-HR" sz="1800" dirty="0">
                <a:hlinkClick r:id="rId2"/>
              </a:rPr>
            </a:br>
            <a:r>
              <a:rPr lang="hr-HR" sz="1800" dirty="0" smtClean="0">
                <a:hlinkClick r:id="rId2"/>
              </a:rPr>
              <a:t/>
            </a:r>
            <a:br>
              <a:rPr lang="hr-HR" sz="1800" dirty="0" smtClean="0">
                <a:hlinkClick r:id="rId2"/>
              </a:rPr>
            </a:br>
            <a:r>
              <a:rPr lang="hr-HR" sz="1800" dirty="0">
                <a:hlinkClick r:id="rId2"/>
              </a:rPr>
              <a:t/>
            </a:r>
            <a:br>
              <a:rPr lang="hr-HR" sz="1800" dirty="0">
                <a:hlinkClick r:id="rId2"/>
              </a:rPr>
            </a:br>
            <a:r>
              <a:rPr lang="hr-HR" sz="1800" dirty="0" smtClean="0">
                <a:hlinkClick r:id="rId2"/>
              </a:rPr>
              <a:t>https</a:t>
            </a:r>
            <a:r>
              <a:rPr lang="hr-HR" sz="1800" dirty="0">
                <a:hlinkClick r:id="rId2"/>
              </a:rPr>
              <a:t>://</a:t>
            </a:r>
            <a:r>
              <a:rPr lang="hr-HR" sz="1800" dirty="0" smtClean="0">
                <a:hlinkClick r:id="rId2"/>
              </a:rPr>
              <a:t>www.youtube.com/watch?v=7Mb1ouBCr3Y</a:t>
            </a:r>
            <a:r>
              <a:rPr lang="hr-HR" sz="1800" dirty="0" smtClean="0"/>
              <a:t/>
            </a:r>
            <a:br>
              <a:rPr lang="hr-HR" sz="1800" dirty="0" smtClean="0"/>
            </a:br>
            <a:r>
              <a:rPr lang="hr-HR" sz="1800" dirty="0"/>
              <a:t/>
            </a:r>
            <a:br>
              <a:rPr lang="hr-HR" sz="1800" dirty="0"/>
            </a:br>
            <a:endParaRPr lang="hr-HR" sz="1800" dirty="0"/>
          </a:p>
        </p:txBody>
      </p:sp>
      <p:sp>
        <p:nvSpPr>
          <p:cNvPr id="3" name="TekstniOkvir 2"/>
          <p:cNvSpPr txBox="1"/>
          <p:nvPr/>
        </p:nvSpPr>
        <p:spPr>
          <a:xfrm>
            <a:off x="7076209" y="831273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28107893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/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/>
          <a:lstStyle/>
          <a:p>
            <a:r>
              <a:rPr lang="hr-HR" dirty="0" smtClean="0"/>
              <a:t>BAKE </a:t>
            </a:r>
            <a:r>
              <a:rPr lang="hr-HR" dirty="0" smtClean="0"/>
              <a:t>U SELU </a:t>
            </a:r>
            <a:r>
              <a:rPr lang="hr-HR" dirty="0" smtClean="0"/>
              <a:t>SU </a:t>
            </a:r>
            <a:r>
              <a:rPr lang="hr-HR" dirty="0" smtClean="0"/>
              <a:t>GOVORILE DRUGAČIJE </a:t>
            </a:r>
            <a:endParaRPr lang="hr-HR" dirty="0"/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/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/>
          <a:lstStyle/>
          <a:p>
            <a:r>
              <a:rPr lang="hr-HR" b="1" dirty="0" smtClean="0"/>
              <a:t>JER SE U 19-OM STOLJEĆU U NAŠEM SELU GOVORILA EKAVICA : BELO, MLEKO, A IZGOVARALE SU SE I DRUGAČIJE RIJEČI.</a:t>
            </a:r>
          </a:p>
        </p:txBody>
      </p:sp>
    </p:spTree>
    <p:extLst>
      <p:ext uri="{BB962C8B-B14F-4D97-AF65-F5344CB8AC3E}">
        <p14:creationId xmlns:p14="http://schemas.microsoft.com/office/powerpoint/2010/main" val="11382145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ln>
            <a:solidFill>
              <a:schemeClr val="accent2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/>
          <a:lstStyle/>
          <a:p>
            <a:r>
              <a:rPr lang="hr-HR" dirty="0" smtClean="0"/>
              <a:t>U PROŠLOM STOLJEĆU 1900 I NEKE</a:t>
            </a:r>
            <a:endParaRPr lang="hr-HR" dirty="0"/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/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/>
          <a:lstStyle/>
          <a:p>
            <a:r>
              <a:rPr lang="hr-HR" b="1" dirty="0" smtClean="0"/>
              <a:t>U IVANOVCIMA SE KORISTILA EKAVICA.</a:t>
            </a:r>
            <a:endParaRPr lang="hr-HR" b="1" dirty="0"/>
          </a:p>
        </p:txBody>
      </p:sp>
    </p:spTree>
    <p:extLst>
      <p:ext uri="{BB962C8B-B14F-4D97-AF65-F5344CB8AC3E}">
        <p14:creationId xmlns:p14="http://schemas.microsoft.com/office/powerpoint/2010/main" val="6647705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1524000" y="945716"/>
            <a:ext cx="9144000" cy="2387600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hr-HR" sz="8000" dirty="0" smtClean="0"/>
              <a:t>PITATE SE ŠTO JE TO EKAVICA?</a:t>
            </a:r>
            <a:endParaRPr lang="hr-HR" sz="8000" dirty="0"/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/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 lnSpcReduction="10000"/>
          </a:bodyPr>
          <a:lstStyle/>
          <a:p>
            <a:r>
              <a:rPr lang="hr-HR" b="1" dirty="0" smtClean="0"/>
              <a:t>EKAVICA JE GOVOR U SLAVONIJI.</a:t>
            </a:r>
          </a:p>
          <a:p>
            <a:r>
              <a:rPr lang="hr-HR" b="1" dirty="0" smtClean="0"/>
              <a:t> MOJE BAKE SU TAKO GOVORILE KADA SU BILE MALE.</a:t>
            </a:r>
          </a:p>
          <a:p>
            <a:r>
              <a:rPr lang="hr-HR" b="1" dirty="0" smtClean="0"/>
              <a:t> ALI KADA BI DOŠLE U ŠKOLU</a:t>
            </a:r>
          </a:p>
          <a:p>
            <a:r>
              <a:rPr lang="hr-HR" b="1" dirty="0" smtClean="0"/>
              <a:t> GOVORILE NORMALNO.</a:t>
            </a:r>
          </a:p>
        </p:txBody>
      </p:sp>
    </p:spTree>
    <p:extLst>
      <p:ext uri="{BB962C8B-B14F-4D97-AF65-F5344CB8AC3E}">
        <p14:creationId xmlns:p14="http://schemas.microsoft.com/office/powerpoint/2010/main" val="12567690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/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/>
          <a:lstStyle/>
          <a:p>
            <a:r>
              <a:rPr lang="hr-HR" dirty="0" smtClean="0"/>
              <a:t>EVO PRIMJER GOVORA U MOJEM SELU</a:t>
            </a:r>
            <a:endParaRPr lang="hr-HR" dirty="0"/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/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 lnSpcReduction="10000"/>
          </a:bodyPr>
          <a:lstStyle/>
          <a:p>
            <a:pPr marL="457200" indent="-457200">
              <a:buAutoNum type="arabicPeriod"/>
            </a:pPr>
            <a:r>
              <a:rPr lang="hr-HR" dirty="0" smtClean="0"/>
              <a:t>MLIJEKO = MLEKO</a:t>
            </a:r>
          </a:p>
          <a:p>
            <a:pPr marL="457200" indent="-457200">
              <a:buAutoNum type="arabicPeriod"/>
            </a:pPr>
            <a:r>
              <a:rPr lang="hr-HR" dirty="0" smtClean="0"/>
              <a:t> BIJELO = BELO</a:t>
            </a:r>
            <a:br>
              <a:rPr lang="hr-HR" dirty="0" smtClean="0"/>
            </a:br>
            <a:r>
              <a:rPr lang="hr-HR" dirty="0" smtClean="0"/>
              <a:t>3.     NA TERASI SAM = NA TREMU SAM</a:t>
            </a:r>
          </a:p>
          <a:p>
            <a:r>
              <a:rPr lang="hr-HR" dirty="0" smtClean="0"/>
              <a:t>4. PROZOR = PENDŽER</a:t>
            </a:r>
          </a:p>
          <a:p>
            <a:endParaRPr lang="hr-HR" dirty="0" smtClean="0"/>
          </a:p>
          <a:p>
            <a:pPr marL="457200" indent="-457200">
              <a:buAutoNum type="arabicPeriod"/>
            </a:pPr>
            <a:endParaRPr lang="hr-HR" dirty="0" smtClean="0"/>
          </a:p>
        </p:txBody>
      </p:sp>
    </p:spTree>
    <p:extLst>
      <p:ext uri="{BB962C8B-B14F-4D97-AF65-F5344CB8AC3E}">
        <p14:creationId xmlns:p14="http://schemas.microsoft.com/office/powerpoint/2010/main" val="29540634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/>
          <a:lstStyle/>
          <a:p>
            <a:r>
              <a:rPr lang="hr-HR" dirty="0" smtClean="0"/>
              <a:t>GOVOR:</a:t>
            </a: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hr-HR" dirty="0" smtClean="0"/>
              <a:t>DIMNJAK = ODŽAK                                - SUKNJA = ŠOS </a:t>
            </a:r>
          </a:p>
          <a:p>
            <a:r>
              <a:rPr lang="hr-HR" dirty="0" smtClean="0"/>
              <a:t>ZID = DUVAR                                           - PLOČNIK = FLOSTER</a:t>
            </a:r>
          </a:p>
          <a:p>
            <a:r>
              <a:rPr lang="hr-HR" dirty="0" smtClean="0"/>
              <a:t>ULICA = SOKAK                                       - JAKNA = REKLJA</a:t>
            </a:r>
          </a:p>
          <a:p>
            <a:r>
              <a:rPr lang="hr-HR" dirty="0" smtClean="0"/>
              <a:t>ŠTEDNJAK = ŠPORET                              - CESTA = DRUM</a:t>
            </a:r>
          </a:p>
          <a:p>
            <a:r>
              <a:rPr lang="hr-HR" dirty="0" smtClean="0"/>
              <a:t>OGRADA = TARABA                                - HLAČE = ČAKŠIRE</a:t>
            </a:r>
          </a:p>
          <a:p>
            <a:r>
              <a:rPr lang="hr-HR" dirty="0" smtClean="0"/>
              <a:t>OGRADA = PLOT                                     - DJECA = DECA</a:t>
            </a:r>
          </a:p>
          <a:p>
            <a:r>
              <a:rPr lang="hr-HR" dirty="0" smtClean="0"/>
              <a:t>ZAVJESA = FIRANGA                              - SIMPATIJA = DŽUVEGIJA</a:t>
            </a:r>
          </a:p>
          <a:p>
            <a:r>
              <a:rPr lang="hr-HR" dirty="0" smtClean="0"/>
              <a:t>STEPENICE = ŠTINGLE                           </a:t>
            </a:r>
          </a:p>
          <a:p>
            <a:pPr marL="0" indent="0">
              <a:buNone/>
            </a:pP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11366619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Opis fotografije nije dostupan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09215" y="2353457"/>
            <a:ext cx="5585369" cy="39782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6731433" y="457200"/>
            <a:ext cx="3932237" cy="1600200"/>
          </a:xfrm>
          <a:solidFill>
            <a:schemeClr val="accent2">
              <a:lumMod val="60000"/>
              <a:lumOff val="40000"/>
            </a:schemeClr>
          </a:solidFill>
        </p:spPr>
        <p:txBody>
          <a:bodyPr/>
          <a:lstStyle/>
          <a:p>
            <a:r>
              <a:rPr lang="hr-HR" dirty="0" smtClean="0"/>
              <a:t>Stara crkva u </a:t>
            </a:r>
            <a:r>
              <a:rPr lang="hr-HR" dirty="0" err="1" smtClean="0"/>
              <a:t>Ivanovcima</a:t>
            </a:r>
            <a:r>
              <a:rPr lang="hr-HR" dirty="0" smtClean="0"/>
              <a:t> </a:t>
            </a:r>
            <a:br>
              <a:rPr lang="hr-HR" dirty="0" smtClean="0"/>
            </a:br>
            <a:r>
              <a:rPr lang="hr-HR" dirty="0" smtClean="0"/>
              <a:t>(na današnjem skveru)</a:t>
            </a:r>
            <a:endParaRPr lang="hr-HR" dirty="0"/>
          </a:p>
        </p:txBody>
      </p:sp>
      <p:sp>
        <p:nvSpPr>
          <p:cNvPr id="4" name="Rezervirano mjesto teksta 3"/>
          <p:cNvSpPr>
            <a:spLocks noGrp="1"/>
          </p:cNvSpPr>
          <p:nvPr>
            <p:ph type="body" sz="half" idx="2"/>
          </p:nvPr>
        </p:nvSpPr>
        <p:spPr>
          <a:xfrm>
            <a:off x="829398" y="7793819"/>
            <a:ext cx="558597" cy="2216761"/>
          </a:xfrm>
        </p:spPr>
        <p:txBody>
          <a:bodyPr/>
          <a:lstStyle/>
          <a:p>
            <a:endParaRPr lang="hr-HR" dirty="0"/>
          </a:p>
        </p:txBody>
      </p:sp>
      <p:pic>
        <p:nvPicPr>
          <p:cNvPr id="2052" name="Picture 4" descr="Opis fotografije nije dostupan.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5186" y="2353457"/>
            <a:ext cx="5318008" cy="40992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Naslov 1"/>
          <p:cNvSpPr txBox="1">
            <a:spLocks/>
          </p:cNvSpPr>
          <p:nvPr/>
        </p:nvSpPr>
        <p:spPr>
          <a:xfrm>
            <a:off x="441469" y="536864"/>
            <a:ext cx="3932237" cy="160020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hr-HR" dirty="0" smtClean="0"/>
              <a:t>Temelji nove crkve u </a:t>
            </a:r>
            <a:r>
              <a:rPr lang="hr-HR" dirty="0" err="1" smtClean="0"/>
              <a:t>Ivanovcima</a:t>
            </a:r>
            <a:r>
              <a:rPr lang="hr-HR" dirty="0" smtClean="0"/>
              <a:t> </a:t>
            </a:r>
            <a:br>
              <a:rPr lang="hr-HR" dirty="0" smtClean="0"/>
            </a:b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25865893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6702136" y="208107"/>
            <a:ext cx="3712152" cy="1132609"/>
          </a:xfrm>
          <a:solidFill>
            <a:schemeClr val="accent2">
              <a:lumMod val="60000"/>
              <a:lumOff val="40000"/>
            </a:schemeClr>
          </a:solidFill>
        </p:spPr>
        <p:txBody>
          <a:bodyPr/>
          <a:lstStyle/>
          <a:p>
            <a:r>
              <a:rPr lang="hr-HR" dirty="0" smtClean="0"/>
              <a:t>Gajeva ulica nekada davno</a:t>
            </a:r>
            <a:endParaRPr lang="hr-HR" dirty="0"/>
          </a:p>
        </p:txBody>
      </p:sp>
      <p:sp>
        <p:nvSpPr>
          <p:cNvPr id="4" name="Rezervirano mjesto teksta 3"/>
          <p:cNvSpPr>
            <a:spLocks noGrp="1"/>
          </p:cNvSpPr>
          <p:nvPr>
            <p:ph type="body" sz="half" idx="2"/>
          </p:nvPr>
        </p:nvSpPr>
        <p:spPr>
          <a:xfrm>
            <a:off x="455325" y="6556664"/>
            <a:ext cx="1237885" cy="2366185"/>
          </a:xfrm>
        </p:spPr>
        <p:txBody>
          <a:bodyPr/>
          <a:lstStyle/>
          <a:p>
            <a:endParaRPr lang="hr-HR" dirty="0"/>
          </a:p>
        </p:txBody>
      </p:sp>
      <p:pic>
        <p:nvPicPr>
          <p:cNvPr id="3074" name="Picture 2" descr="Opis fotografije nije dostupan.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25" r="4025"/>
          <a:stretch>
            <a:fillRect/>
          </a:stretch>
        </p:blipFill>
        <p:spPr bwMode="auto">
          <a:xfrm>
            <a:off x="5162407" y="1340716"/>
            <a:ext cx="6172200" cy="4873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Opis fotografije nije dostupan.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121" y="2573482"/>
            <a:ext cx="5272495" cy="35259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Naslov 1"/>
          <p:cNvSpPr txBox="1">
            <a:spLocks/>
          </p:cNvSpPr>
          <p:nvPr/>
        </p:nvSpPr>
        <p:spPr>
          <a:xfrm>
            <a:off x="670083" y="983672"/>
            <a:ext cx="3712152" cy="1132609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hr-HR" dirty="0" smtClean="0"/>
              <a:t>Nogometno igralište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24983430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143000" y="103910"/>
            <a:ext cx="9860971" cy="5413664"/>
          </a:xfrm>
          <a:solidFill>
            <a:schemeClr val="accent2">
              <a:lumMod val="60000"/>
              <a:lumOff val="40000"/>
            </a:schemeClr>
          </a:solidFill>
        </p:spPr>
        <p:txBody>
          <a:bodyPr>
            <a:normAutofit fontScale="90000"/>
          </a:bodyPr>
          <a:lstStyle/>
          <a:p>
            <a:pPr algn="ctr"/>
            <a:r>
              <a:rPr lang="hr-HR" b="1" dirty="0" smtClean="0"/>
              <a:t>Nazivi dijelova </a:t>
            </a:r>
            <a:r>
              <a:rPr lang="hr-HR" b="1" dirty="0" smtClean="0"/>
              <a:t>ulica po starom:</a:t>
            </a:r>
            <a:r>
              <a:rPr lang="hr-HR" dirty="0" smtClean="0"/>
              <a:t/>
            </a:r>
            <a:br>
              <a:rPr lang="hr-HR" dirty="0" smtClean="0"/>
            </a:br>
            <a:r>
              <a:rPr lang="hr-HR" dirty="0" smtClean="0"/>
              <a:t/>
            </a:r>
            <a:br>
              <a:rPr lang="hr-HR" dirty="0" smtClean="0"/>
            </a:br>
            <a:r>
              <a:rPr lang="hr-HR" b="1" dirty="0" smtClean="0"/>
              <a:t>OGRAĐENICA (od Crkve do Zajeca – gostione)</a:t>
            </a:r>
            <a:r>
              <a:rPr lang="hr-HR" dirty="0" smtClean="0"/>
              <a:t/>
            </a:r>
            <a:br>
              <a:rPr lang="hr-HR" dirty="0" smtClean="0"/>
            </a:br>
            <a:r>
              <a:rPr lang="hr-HR" b="1" dirty="0" smtClean="0"/>
              <a:t>POLOŽNA (od škole do </a:t>
            </a:r>
            <a:r>
              <a:rPr lang="hr-HR" b="1" dirty="0" smtClean="0"/>
              <a:t>početka sela prema Valpovu)</a:t>
            </a:r>
            <a:r>
              <a:rPr lang="hr-HR" dirty="0" smtClean="0"/>
              <a:t/>
            </a:r>
            <a:br>
              <a:rPr lang="hr-HR" dirty="0" smtClean="0"/>
            </a:br>
            <a:r>
              <a:rPr lang="hr-HR" b="1" dirty="0" smtClean="0"/>
              <a:t>RAKIĆE (Braće Radić)</a:t>
            </a:r>
            <a:br>
              <a:rPr lang="hr-HR" b="1" dirty="0" smtClean="0"/>
            </a:br>
            <a:r>
              <a:rPr lang="hr-HR" b="1" dirty="0" smtClean="0"/>
              <a:t>KOVAŠNICA (od Zajeca do škole)</a:t>
            </a:r>
            <a:r>
              <a:rPr lang="hr-HR" dirty="0" smtClean="0"/>
              <a:t/>
            </a:r>
            <a:br>
              <a:rPr lang="hr-HR" dirty="0" smtClean="0"/>
            </a:br>
            <a:r>
              <a:rPr lang="hr-HR" b="1" dirty="0" smtClean="0"/>
              <a:t>PAČJAK </a:t>
            </a:r>
            <a:r>
              <a:rPr lang="hr-HR" b="1" dirty="0" smtClean="0"/>
              <a:t>(Ljudevita Gaja)</a:t>
            </a:r>
            <a:br>
              <a:rPr lang="hr-HR" b="1" dirty="0" smtClean="0"/>
            </a:br>
            <a:r>
              <a:rPr lang="hr-HR" b="1" dirty="0" smtClean="0"/>
              <a:t>SISAK (Oslobođenja</a:t>
            </a:r>
            <a:r>
              <a:rPr lang="hr-HR" b="1" dirty="0" smtClean="0"/>
              <a:t>)</a:t>
            </a:r>
            <a:br>
              <a:rPr lang="hr-HR" b="1" dirty="0" smtClean="0"/>
            </a:br>
            <a:r>
              <a:rPr lang="hr-HR" b="1" dirty="0"/>
              <a:t/>
            </a:r>
            <a:br>
              <a:rPr lang="hr-HR" b="1" dirty="0"/>
            </a:br>
            <a:r>
              <a:rPr lang="hr-HR" b="1" dirty="0" smtClean="0"/>
              <a:t>U </a:t>
            </a:r>
            <a:r>
              <a:rPr lang="hr-HR" b="1" dirty="0" err="1" smtClean="0"/>
              <a:t>Ivanovcima</a:t>
            </a:r>
            <a:r>
              <a:rPr lang="hr-HR" b="1" dirty="0" smtClean="0"/>
              <a:t> se svake godine organizira Turnir ulica, a ekipe se zovu po ovim nazivima od starine</a:t>
            </a:r>
            <a:br>
              <a:rPr lang="hr-HR" b="1" dirty="0" smtClean="0"/>
            </a:br>
            <a:r>
              <a:rPr lang="hr-HR" dirty="0" smtClean="0"/>
              <a:t/>
            </a:r>
            <a:br>
              <a:rPr lang="hr-HR" dirty="0" smtClean="0"/>
            </a:b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3637124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sustava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708</TotalTime>
  <Words>274</Words>
  <Application>Microsoft Office PowerPoint</Application>
  <PresentationFormat>Široki zaslon</PresentationFormat>
  <Paragraphs>36</Paragraphs>
  <Slides>12</Slides>
  <Notes>0</Notes>
  <HiddenSlides>0</HiddenSlides>
  <MMClips>0</MMClips>
  <ScaleCrop>false</ScaleCrop>
  <HeadingPairs>
    <vt:vector size="6" baseType="variant">
      <vt:variant>
        <vt:lpstr>Korišteni fontovi</vt:lpstr>
      </vt:variant>
      <vt:variant>
        <vt:i4>4</vt:i4>
      </vt:variant>
      <vt:variant>
        <vt:lpstr>Tema</vt:lpstr>
      </vt:variant>
      <vt:variant>
        <vt:i4>1</vt:i4>
      </vt:variant>
      <vt:variant>
        <vt:lpstr>Naslovi slajdova</vt:lpstr>
      </vt:variant>
      <vt:variant>
        <vt:i4>12</vt:i4>
      </vt:variant>
    </vt:vector>
  </HeadingPairs>
  <TitlesOfParts>
    <vt:vector size="17" baseType="lpstr">
      <vt:lpstr>Arial</vt:lpstr>
      <vt:lpstr>Arial Black</vt:lpstr>
      <vt:lpstr>Calibri</vt:lpstr>
      <vt:lpstr>Calibri Light</vt:lpstr>
      <vt:lpstr>Tema sustava Office</vt:lpstr>
      <vt:lpstr>Govor mog mjesta i mjesto Ivanovci</vt:lpstr>
      <vt:lpstr>BAKE U SELU SU GOVORILE DRUGAČIJE </vt:lpstr>
      <vt:lpstr>U PROŠLOM STOLJEĆU 1900 I NEKE</vt:lpstr>
      <vt:lpstr>PITATE SE ŠTO JE TO EKAVICA?</vt:lpstr>
      <vt:lpstr>EVO PRIMJER GOVORA U MOJEM SELU</vt:lpstr>
      <vt:lpstr>GOVOR:</vt:lpstr>
      <vt:lpstr>Stara crkva u Ivanovcima  (na današnjem skveru)</vt:lpstr>
      <vt:lpstr>Gajeva ulica nekada davno</vt:lpstr>
      <vt:lpstr>Nazivi dijelova ulica po starom:  OGRAĐENICA (od Crkve do Zajeca – gostione) POLOŽNA (od škole do početka sela prema Valpovu) RAKIĆE (Braće Radić) KOVAŠNICA (od Zajeca do škole) PAČJAK (Ljudevita Gaja) SISAK (Oslobođenja)  U Ivanovcima se svake godine organizira Turnir ulica, a ekipe se zovu po ovim nazivima od starine  </vt:lpstr>
      <vt:lpstr>Smotra „Selo moje belo”</vt:lpstr>
      <vt:lpstr>Prva Smotra folklora „Selo moje belo” 2006. godine - održana je na prostoru gdje se sada nalazi naša škola</vt:lpstr>
      <vt:lpstr>Hvala vam na vašoj pažnji, nadam se da vam je bilo zanimljivo. U nastavku možemo malo pogledati video snimku sa 1. smotre folklora.   https://www.youtube.com/watch?v=7Mb1ouBCr3Y  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Govor mog mjesta</dc:title>
  <dc:creator>Visnja</dc:creator>
  <cp:lastModifiedBy>Visnja</cp:lastModifiedBy>
  <cp:revision>23</cp:revision>
  <dcterms:created xsi:type="dcterms:W3CDTF">2021-01-19T12:06:08Z</dcterms:created>
  <dcterms:modified xsi:type="dcterms:W3CDTF">2021-02-18T22:55:39Z</dcterms:modified>
</cp:coreProperties>
</file>